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58" r:id="rId4"/>
    <p:sldId id="260" r:id="rId5"/>
    <p:sldId id="261" r:id="rId6"/>
    <p:sldId id="262" r:id="rId7"/>
    <p:sldId id="263" r:id="rId8"/>
    <p:sldId id="265" r:id="rId9"/>
    <p:sldId id="264" r:id="rId10"/>
    <p:sldId id="266"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6" d="100"/>
          <a:sy n="66" d="100"/>
        </p:scale>
        <p:origin x="1330" y="3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414665-7AD2-40D1-BA13-CD2410DF6234}" type="datetimeFigureOut">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280D18-74F7-49D6-97F3-DF0B65C36D58}"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4816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4C414665-7AD2-40D1-BA13-CD2410DF6234}" type="datetimeFigureOut">
              <a:rPr lang="en-US" smtClean="0"/>
              <a:t>2/13/2025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280D18-74F7-49D6-97F3-DF0B65C36D58}" type="slidenum">
              <a:rPr lang="en-US" smtClean="0"/>
              <a:t>‹#›</a:t>
            </a:fld>
            <a:endParaRPr lang="en-US"/>
          </a:p>
        </p:txBody>
      </p:sp>
    </p:spTree>
    <p:extLst>
      <p:ext uri="{BB962C8B-B14F-4D97-AF65-F5344CB8AC3E}">
        <p14:creationId xmlns:p14="http://schemas.microsoft.com/office/powerpoint/2010/main" val="4292409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414665-7AD2-40D1-BA13-CD2410DF6234}" type="datetimeFigureOut">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280D18-74F7-49D6-97F3-DF0B65C36D58}" type="slidenum">
              <a:rPr lang="en-US" smtClean="0"/>
              <a:t>‹#›</a:t>
            </a:fld>
            <a:endParaRPr lang="en-US"/>
          </a:p>
        </p:txBody>
      </p:sp>
    </p:spTree>
    <p:extLst>
      <p:ext uri="{BB962C8B-B14F-4D97-AF65-F5344CB8AC3E}">
        <p14:creationId xmlns:p14="http://schemas.microsoft.com/office/powerpoint/2010/main" val="3618024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414665-7AD2-40D1-BA13-CD2410DF6234}" type="datetimeFigureOut">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280D18-74F7-49D6-97F3-DF0B65C36D58}"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610825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414665-7AD2-40D1-BA13-CD2410DF6234}" type="datetimeFigureOut">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280D18-74F7-49D6-97F3-DF0B65C36D58}" type="slidenum">
              <a:rPr lang="en-US" smtClean="0"/>
              <a:t>‹#›</a:t>
            </a:fld>
            <a:endParaRPr lang="en-US"/>
          </a:p>
        </p:txBody>
      </p:sp>
    </p:spTree>
    <p:extLst>
      <p:ext uri="{BB962C8B-B14F-4D97-AF65-F5344CB8AC3E}">
        <p14:creationId xmlns:p14="http://schemas.microsoft.com/office/powerpoint/2010/main" val="4052088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414665-7AD2-40D1-BA13-CD2410DF6234}" type="datetimeFigureOut">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280D18-74F7-49D6-97F3-DF0B65C36D58}"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8496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414665-7AD2-40D1-BA13-CD2410DF6234}" type="datetimeFigureOut">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280D18-74F7-49D6-97F3-DF0B65C36D58}" type="slidenum">
              <a:rPr lang="en-US" smtClean="0"/>
              <a:t>‹#›</a:t>
            </a:fld>
            <a:endParaRPr lang="en-US"/>
          </a:p>
        </p:txBody>
      </p:sp>
    </p:spTree>
    <p:extLst>
      <p:ext uri="{BB962C8B-B14F-4D97-AF65-F5344CB8AC3E}">
        <p14:creationId xmlns:p14="http://schemas.microsoft.com/office/powerpoint/2010/main" val="20645153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414665-7AD2-40D1-BA13-CD2410DF6234}" type="datetimeFigureOut">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280D18-74F7-49D6-97F3-DF0B65C36D58}" type="slidenum">
              <a:rPr lang="en-US" smtClean="0"/>
              <a:t>‹#›</a:t>
            </a:fld>
            <a:endParaRPr lang="en-US"/>
          </a:p>
        </p:txBody>
      </p:sp>
    </p:spTree>
    <p:extLst>
      <p:ext uri="{BB962C8B-B14F-4D97-AF65-F5344CB8AC3E}">
        <p14:creationId xmlns:p14="http://schemas.microsoft.com/office/powerpoint/2010/main" val="34243853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414665-7AD2-40D1-BA13-CD2410DF6234}" type="datetimeFigureOut">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280D18-74F7-49D6-97F3-DF0B65C36D58}" type="slidenum">
              <a:rPr lang="en-US" smtClean="0"/>
              <a:t>‹#›</a:t>
            </a:fld>
            <a:endParaRPr lang="en-US"/>
          </a:p>
        </p:txBody>
      </p:sp>
    </p:spTree>
    <p:extLst>
      <p:ext uri="{BB962C8B-B14F-4D97-AF65-F5344CB8AC3E}">
        <p14:creationId xmlns:p14="http://schemas.microsoft.com/office/powerpoint/2010/main" val="1706656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414665-7AD2-40D1-BA13-CD2410DF6234}" type="datetimeFigureOut">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280D18-74F7-49D6-97F3-DF0B65C36D58}" type="slidenum">
              <a:rPr lang="en-US" smtClean="0"/>
              <a:t>‹#›</a:t>
            </a:fld>
            <a:endParaRPr lang="en-US"/>
          </a:p>
        </p:txBody>
      </p:sp>
    </p:spTree>
    <p:extLst>
      <p:ext uri="{BB962C8B-B14F-4D97-AF65-F5344CB8AC3E}">
        <p14:creationId xmlns:p14="http://schemas.microsoft.com/office/powerpoint/2010/main" val="2877431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414665-7AD2-40D1-BA13-CD2410DF6234}" type="datetimeFigureOut">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280D18-74F7-49D6-97F3-DF0B65C36D58}" type="slidenum">
              <a:rPr lang="en-US" smtClean="0"/>
              <a:t>‹#›</a:t>
            </a:fld>
            <a:endParaRPr lang="en-US"/>
          </a:p>
        </p:txBody>
      </p:sp>
    </p:spTree>
    <p:extLst>
      <p:ext uri="{BB962C8B-B14F-4D97-AF65-F5344CB8AC3E}">
        <p14:creationId xmlns:p14="http://schemas.microsoft.com/office/powerpoint/2010/main" val="2977560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414665-7AD2-40D1-BA13-CD2410DF6234}" type="datetimeFigureOut">
              <a:rPr lang="en-US" smtClean="0"/>
              <a:t>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280D18-74F7-49D6-97F3-DF0B65C36D58}" type="slidenum">
              <a:rPr lang="en-US" smtClean="0"/>
              <a:t>‹#›</a:t>
            </a:fld>
            <a:endParaRPr lang="en-US"/>
          </a:p>
        </p:txBody>
      </p:sp>
    </p:spTree>
    <p:extLst>
      <p:ext uri="{BB962C8B-B14F-4D97-AF65-F5344CB8AC3E}">
        <p14:creationId xmlns:p14="http://schemas.microsoft.com/office/powerpoint/2010/main" val="231192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414665-7AD2-40D1-BA13-CD2410DF6234}" type="datetimeFigureOut">
              <a:rPr lang="en-US" smtClean="0"/>
              <a:t>2/13/2025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280D18-74F7-49D6-97F3-DF0B65C36D58}" type="slidenum">
              <a:rPr lang="en-US" smtClean="0"/>
              <a:t>‹#›</a:t>
            </a:fld>
            <a:endParaRPr lang="en-US"/>
          </a:p>
        </p:txBody>
      </p:sp>
    </p:spTree>
    <p:extLst>
      <p:ext uri="{BB962C8B-B14F-4D97-AF65-F5344CB8AC3E}">
        <p14:creationId xmlns:p14="http://schemas.microsoft.com/office/powerpoint/2010/main" val="3834518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414665-7AD2-40D1-BA13-CD2410DF6234}" type="datetimeFigureOut">
              <a:rPr lang="en-US" smtClean="0"/>
              <a:t>2/13/2025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280D18-74F7-49D6-97F3-DF0B65C36D58}" type="slidenum">
              <a:rPr lang="en-US" smtClean="0"/>
              <a:t>‹#›</a:t>
            </a:fld>
            <a:endParaRPr lang="en-US"/>
          </a:p>
        </p:txBody>
      </p:sp>
    </p:spTree>
    <p:extLst>
      <p:ext uri="{BB962C8B-B14F-4D97-AF65-F5344CB8AC3E}">
        <p14:creationId xmlns:p14="http://schemas.microsoft.com/office/powerpoint/2010/main" val="2711925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414665-7AD2-40D1-BA13-CD2410DF6234}" type="datetimeFigureOut">
              <a:rPr lang="en-US" smtClean="0"/>
              <a:t>2/13/2025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280D18-74F7-49D6-97F3-DF0B65C36D58}" type="slidenum">
              <a:rPr lang="en-US" smtClean="0"/>
              <a:t>‹#›</a:t>
            </a:fld>
            <a:endParaRPr lang="en-US"/>
          </a:p>
        </p:txBody>
      </p:sp>
    </p:spTree>
    <p:extLst>
      <p:ext uri="{BB962C8B-B14F-4D97-AF65-F5344CB8AC3E}">
        <p14:creationId xmlns:p14="http://schemas.microsoft.com/office/powerpoint/2010/main" val="3662458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414665-7AD2-40D1-BA13-CD2410DF6234}" type="datetimeFigureOut">
              <a:rPr lang="en-US" smtClean="0"/>
              <a:t>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280D18-74F7-49D6-97F3-DF0B65C36D58}" type="slidenum">
              <a:rPr lang="en-US" smtClean="0"/>
              <a:t>‹#›</a:t>
            </a:fld>
            <a:endParaRPr lang="en-US"/>
          </a:p>
        </p:txBody>
      </p:sp>
    </p:spTree>
    <p:extLst>
      <p:ext uri="{BB962C8B-B14F-4D97-AF65-F5344CB8AC3E}">
        <p14:creationId xmlns:p14="http://schemas.microsoft.com/office/powerpoint/2010/main" val="2150588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414665-7AD2-40D1-BA13-CD2410DF6234}" type="datetimeFigureOut">
              <a:rPr lang="en-US" smtClean="0"/>
              <a:t>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280D18-74F7-49D6-97F3-DF0B65C36D58}" type="slidenum">
              <a:rPr lang="en-US" smtClean="0"/>
              <a:t>‹#›</a:t>
            </a:fld>
            <a:endParaRPr lang="en-US"/>
          </a:p>
        </p:txBody>
      </p:sp>
    </p:spTree>
    <p:extLst>
      <p:ext uri="{BB962C8B-B14F-4D97-AF65-F5344CB8AC3E}">
        <p14:creationId xmlns:p14="http://schemas.microsoft.com/office/powerpoint/2010/main" val="2473807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C414665-7AD2-40D1-BA13-CD2410DF6234}" type="datetimeFigureOut">
              <a:rPr lang="en-US" smtClean="0"/>
              <a:t>2/13/2025</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CD280D18-74F7-49D6-97F3-DF0B65C36D58}" type="slidenum">
              <a:rPr lang="en-US" smtClean="0"/>
              <a:t>‹#›</a:t>
            </a:fld>
            <a:endParaRPr lang="en-US"/>
          </a:p>
        </p:txBody>
      </p:sp>
    </p:spTree>
    <p:extLst>
      <p:ext uri="{BB962C8B-B14F-4D97-AF65-F5344CB8AC3E}">
        <p14:creationId xmlns:p14="http://schemas.microsoft.com/office/powerpoint/2010/main" val="416993893"/>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MichaelZarkov/Asteroids_DQN_Agen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302F9-DF3F-A11A-317F-1FF06957F51C}"/>
              </a:ext>
            </a:extLst>
          </p:cNvPr>
          <p:cNvSpPr>
            <a:spLocks noGrp="1"/>
          </p:cNvSpPr>
          <p:nvPr>
            <p:ph type="ctrTitle"/>
          </p:nvPr>
        </p:nvSpPr>
        <p:spPr>
          <a:xfrm>
            <a:off x="510640" y="2422623"/>
            <a:ext cx="8144134" cy="1373070"/>
          </a:xfrm>
        </p:spPr>
        <p:txBody>
          <a:bodyPr>
            <a:normAutofit fontScale="90000"/>
          </a:bodyPr>
          <a:lstStyle/>
          <a:p>
            <a:pPr algn="ctr"/>
            <a:r>
              <a:rPr lang="en-US" dirty="0"/>
              <a:t>DQN Agent in the Asteroids Environment</a:t>
            </a:r>
          </a:p>
        </p:txBody>
      </p:sp>
    </p:spTree>
    <p:extLst>
      <p:ext uri="{BB962C8B-B14F-4D97-AF65-F5344CB8AC3E}">
        <p14:creationId xmlns:p14="http://schemas.microsoft.com/office/powerpoint/2010/main" val="1169344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7D43C-1F8E-D0DB-7236-B965EEB5D0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2184C2-363F-A028-319E-170963CA8982}"/>
              </a:ext>
            </a:extLst>
          </p:cNvPr>
          <p:cNvSpPr>
            <a:spLocks noGrp="1"/>
          </p:cNvSpPr>
          <p:nvPr>
            <p:ph type="title"/>
          </p:nvPr>
        </p:nvSpPr>
        <p:spPr>
          <a:xfrm>
            <a:off x="684212" y="386672"/>
            <a:ext cx="8534400" cy="1507067"/>
          </a:xfrm>
        </p:spPr>
        <p:txBody>
          <a:bodyPr/>
          <a:lstStyle/>
          <a:p>
            <a:r>
              <a:rPr lang="bg-BG" dirty="0"/>
              <a:t>Финален агент</a:t>
            </a:r>
            <a:endParaRPr lang="en-US" dirty="0"/>
          </a:p>
        </p:txBody>
      </p:sp>
      <p:sp>
        <p:nvSpPr>
          <p:cNvPr id="3" name="Content Placeholder 2">
            <a:extLst>
              <a:ext uri="{FF2B5EF4-FFF2-40B4-BE49-F238E27FC236}">
                <a16:creationId xmlns:a16="http://schemas.microsoft.com/office/drawing/2014/main" id="{0DB9415A-7117-E8F2-693D-1528FEC6845B}"/>
              </a:ext>
            </a:extLst>
          </p:cNvPr>
          <p:cNvSpPr>
            <a:spLocks noGrp="1"/>
          </p:cNvSpPr>
          <p:nvPr>
            <p:ph idx="1"/>
          </p:nvPr>
        </p:nvSpPr>
        <p:spPr>
          <a:xfrm>
            <a:off x="684212" y="1893739"/>
            <a:ext cx="3841489" cy="3453765"/>
          </a:xfrm>
        </p:spPr>
        <p:txBody>
          <a:bodyPr/>
          <a:lstStyle/>
          <a:p>
            <a:r>
              <a:rPr lang="bg-BG" dirty="0">
                <a:solidFill>
                  <a:schemeClr val="tx1">
                    <a:lumMod val="95000"/>
                  </a:schemeClr>
                </a:solidFill>
              </a:rPr>
              <a:t>Същият като втория, но средата работи с 60</a:t>
            </a:r>
            <a:r>
              <a:rPr lang="en-US" dirty="0">
                <a:solidFill>
                  <a:schemeClr val="tx1">
                    <a:lumMod val="95000"/>
                  </a:schemeClr>
                </a:solidFill>
              </a:rPr>
              <a:t>fps </a:t>
            </a:r>
            <a:r>
              <a:rPr lang="bg-BG" dirty="0">
                <a:solidFill>
                  <a:schemeClr val="tx1">
                    <a:lumMod val="95000"/>
                  </a:schemeClr>
                </a:solidFill>
              </a:rPr>
              <a:t>и изстрелите могат да стигат само до края на полето.</a:t>
            </a:r>
          </a:p>
          <a:p>
            <a:r>
              <a:rPr lang="bg-BG" dirty="0">
                <a:solidFill>
                  <a:schemeClr val="tx1">
                    <a:lumMod val="95000"/>
                  </a:schemeClr>
                </a:solidFill>
              </a:rPr>
              <a:t>Демо в оригиналната среда.</a:t>
            </a:r>
          </a:p>
          <a:p>
            <a:r>
              <a:rPr lang="bg-BG" dirty="0">
                <a:solidFill>
                  <a:schemeClr val="tx1">
                    <a:lumMod val="95000"/>
                  </a:schemeClr>
                </a:solidFill>
              </a:rPr>
              <a:t>Демо в малко по-интересна среда.</a:t>
            </a:r>
            <a:endParaRPr lang="en-US" dirty="0">
              <a:solidFill>
                <a:schemeClr val="tx1">
                  <a:lumMod val="95000"/>
                </a:schemeClr>
              </a:solidFill>
            </a:endParaRPr>
          </a:p>
        </p:txBody>
      </p:sp>
      <p:pic>
        <p:nvPicPr>
          <p:cNvPr id="5" name="Picture 4">
            <a:extLst>
              <a:ext uri="{FF2B5EF4-FFF2-40B4-BE49-F238E27FC236}">
                <a16:creationId xmlns:a16="http://schemas.microsoft.com/office/drawing/2014/main" id="{8647C26C-76D3-0833-C725-02F5DC488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4987" y="911506"/>
            <a:ext cx="6713316" cy="5034987"/>
          </a:xfrm>
          <a:prstGeom prst="rect">
            <a:avLst/>
          </a:prstGeom>
        </p:spPr>
      </p:pic>
    </p:spTree>
    <p:extLst>
      <p:ext uri="{BB962C8B-B14F-4D97-AF65-F5344CB8AC3E}">
        <p14:creationId xmlns:p14="http://schemas.microsoft.com/office/powerpoint/2010/main" val="932598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odel_final_gameplay">
            <a:hlinkClick r:id="" action="ppaction://media"/>
            <a:extLst>
              <a:ext uri="{FF2B5EF4-FFF2-40B4-BE49-F238E27FC236}">
                <a16:creationId xmlns:a16="http://schemas.microsoft.com/office/drawing/2014/main" id="{4FAB10B3-F232-C9B0-8201-1F809C31410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32830" y="272407"/>
            <a:ext cx="6326339" cy="6313186"/>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113356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9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C05A6-61DD-27A3-AB4C-0DBF6F143C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8D9B5E-F804-F91B-BCDD-D560C9674614}"/>
              </a:ext>
            </a:extLst>
          </p:cNvPr>
          <p:cNvSpPr>
            <a:spLocks noGrp="1"/>
          </p:cNvSpPr>
          <p:nvPr>
            <p:ph type="title"/>
          </p:nvPr>
        </p:nvSpPr>
        <p:spPr>
          <a:xfrm>
            <a:off x="684211" y="2192322"/>
            <a:ext cx="8795455" cy="1507067"/>
          </a:xfrm>
        </p:spPr>
        <p:txBody>
          <a:bodyPr/>
          <a:lstStyle/>
          <a:p>
            <a:r>
              <a:rPr lang="bg-BG" dirty="0"/>
              <a:t>Изготвил Майкъл </a:t>
            </a:r>
            <a:r>
              <a:rPr lang="bg-BG" dirty="0" err="1"/>
              <a:t>зарков</a:t>
            </a:r>
            <a:endParaRPr lang="en-US" dirty="0"/>
          </a:p>
        </p:txBody>
      </p:sp>
      <p:sp>
        <p:nvSpPr>
          <p:cNvPr id="3" name="Content Placeholder 2">
            <a:extLst>
              <a:ext uri="{FF2B5EF4-FFF2-40B4-BE49-F238E27FC236}">
                <a16:creationId xmlns:a16="http://schemas.microsoft.com/office/drawing/2014/main" id="{506A8318-5A2A-945C-66AB-C62E6257D837}"/>
              </a:ext>
            </a:extLst>
          </p:cNvPr>
          <p:cNvSpPr>
            <a:spLocks noGrp="1"/>
          </p:cNvSpPr>
          <p:nvPr>
            <p:ph idx="1"/>
          </p:nvPr>
        </p:nvSpPr>
        <p:spPr>
          <a:xfrm>
            <a:off x="684211" y="2996866"/>
            <a:ext cx="9721429" cy="1405046"/>
          </a:xfrm>
        </p:spPr>
        <p:txBody>
          <a:bodyPr/>
          <a:lstStyle/>
          <a:p>
            <a:r>
              <a:rPr lang="en-US" dirty="0">
                <a:solidFill>
                  <a:schemeClr val="tx1">
                    <a:lumMod val="95000"/>
                  </a:schemeClr>
                </a:solidFill>
              </a:rPr>
              <a:t>Repository: </a:t>
            </a:r>
            <a:r>
              <a:rPr lang="en-US" dirty="0">
                <a:solidFill>
                  <a:schemeClr val="tx1">
                    <a:lumMod val="95000"/>
                  </a:schemeClr>
                </a:solidFill>
                <a:hlinkClick r:id="rId2"/>
              </a:rPr>
              <a:t>https://github.com/MichaelZarkov/Asteroids_DQN_Agent</a:t>
            </a:r>
            <a:r>
              <a:rPr lang="en-US" dirty="0">
                <a:solidFill>
                  <a:schemeClr val="tx1">
                    <a:lumMod val="95000"/>
                  </a:schemeClr>
                </a:solidFill>
              </a:rPr>
              <a:t> </a:t>
            </a:r>
          </a:p>
        </p:txBody>
      </p:sp>
    </p:spTree>
    <p:extLst>
      <p:ext uri="{BB962C8B-B14F-4D97-AF65-F5344CB8AC3E}">
        <p14:creationId xmlns:p14="http://schemas.microsoft.com/office/powerpoint/2010/main" val="82260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A0039-0346-BD53-A18F-79CC41988CF5}"/>
              </a:ext>
            </a:extLst>
          </p:cNvPr>
          <p:cNvSpPr>
            <a:spLocks noGrp="1"/>
          </p:cNvSpPr>
          <p:nvPr>
            <p:ph type="title"/>
          </p:nvPr>
        </p:nvSpPr>
        <p:spPr>
          <a:xfrm>
            <a:off x="684212" y="386672"/>
            <a:ext cx="8534400" cy="1507067"/>
          </a:xfrm>
        </p:spPr>
        <p:txBody>
          <a:bodyPr/>
          <a:lstStyle/>
          <a:p>
            <a:r>
              <a:rPr lang="bg-BG" dirty="0"/>
              <a:t>Първоначална идея</a:t>
            </a:r>
            <a:endParaRPr lang="en-US" dirty="0"/>
          </a:p>
        </p:txBody>
      </p:sp>
      <p:sp>
        <p:nvSpPr>
          <p:cNvPr id="3" name="Content Placeholder 2">
            <a:extLst>
              <a:ext uri="{FF2B5EF4-FFF2-40B4-BE49-F238E27FC236}">
                <a16:creationId xmlns:a16="http://schemas.microsoft.com/office/drawing/2014/main" id="{4D35A9AA-57F0-83A9-084B-390DFDB68257}"/>
              </a:ext>
            </a:extLst>
          </p:cNvPr>
          <p:cNvSpPr>
            <a:spLocks noGrp="1"/>
          </p:cNvSpPr>
          <p:nvPr>
            <p:ph idx="1"/>
          </p:nvPr>
        </p:nvSpPr>
        <p:spPr>
          <a:xfrm>
            <a:off x="684212" y="1893739"/>
            <a:ext cx="8534400" cy="4573049"/>
          </a:xfrm>
        </p:spPr>
        <p:txBody>
          <a:bodyPr/>
          <a:lstStyle/>
          <a:p>
            <a:r>
              <a:rPr lang="bg-BG" dirty="0">
                <a:solidFill>
                  <a:schemeClr val="tx1">
                    <a:lumMod val="95000"/>
                  </a:schemeClr>
                </a:solidFill>
              </a:rPr>
              <a:t>Агентът е космически кораб в астероиден пояс.</a:t>
            </a:r>
          </a:p>
          <a:p>
            <a:r>
              <a:rPr lang="bg-BG" dirty="0">
                <a:solidFill>
                  <a:schemeClr val="tx1">
                    <a:lumMod val="95000"/>
                  </a:schemeClr>
                </a:solidFill>
              </a:rPr>
              <a:t>Има възможност да се движи напред, да се върти около оста си и да стреля (и всички смислени комбинации на тези действия).</a:t>
            </a:r>
          </a:p>
          <a:p>
            <a:r>
              <a:rPr lang="bg-BG" dirty="0">
                <a:solidFill>
                  <a:schemeClr val="tx1">
                    <a:lumMod val="95000"/>
                  </a:schemeClr>
                </a:solidFill>
              </a:rPr>
              <a:t>Агентът трябва да избягва астероиди, които се появяват през определено време.</a:t>
            </a:r>
          </a:p>
          <a:p>
            <a:r>
              <a:rPr lang="bg-BG" dirty="0">
                <a:solidFill>
                  <a:schemeClr val="tx1">
                    <a:lumMod val="95000"/>
                  </a:schemeClr>
                </a:solidFill>
              </a:rPr>
              <a:t>Агентът може да стреля и да разбива астероидите – за което получава точки (награда).</a:t>
            </a:r>
          </a:p>
          <a:p>
            <a:endParaRPr lang="bg-BG" dirty="0">
              <a:solidFill>
                <a:schemeClr val="tx1">
                  <a:lumMod val="95000"/>
                </a:schemeClr>
              </a:solidFill>
            </a:endParaRPr>
          </a:p>
          <a:p>
            <a:pPr marL="0" indent="0">
              <a:buNone/>
            </a:pPr>
            <a:r>
              <a:rPr lang="bg-BG" dirty="0">
                <a:solidFill>
                  <a:schemeClr val="tx1">
                    <a:lumMod val="95000"/>
                  </a:schemeClr>
                </a:solidFill>
              </a:rPr>
              <a:t>Основна цел – произвеждане на агент, които да оцелява възможно най-дълго време.</a:t>
            </a:r>
          </a:p>
          <a:p>
            <a:endParaRPr lang="en-US" dirty="0">
              <a:solidFill>
                <a:schemeClr val="tx1">
                  <a:lumMod val="95000"/>
                </a:schemeClr>
              </a:solidFill>
            </a:endParaRPr>
          </a:p>
        </p:txBody>
      </p:sp>
    </p:spTree>
    <p:extLst>
      <p:ext uri="{BB962C8B-B14F-4D97-AF65-F5344CB8AC3E}">
        <p14:creationId xmlns:p14="http://schemas.microsoft.com/office/powerpoint/2010/main" val="2550920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xample_gameplay">
            <a:hlinkClick r:id="" action="ppaction://media"/>
            <a:extLst>
              <a:ext uri="{FF2B5EF4-FFF2-40B4-BE49-F238E27FC236}">
                <a16:creationId xmlns:a16="http://schemas.microsoft.com/office/drawing/2014/main" id="{BE6FD0C5-7B01-31EA-9C47-61068C5CF96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01046" y="207618"/>
            <a:ext cx="10389908" cy="6442763"/>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234131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B12BE-4039-1D8F-DAC2-45673418E0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316257-EE19-D329-0CC6-7FEF1A12D0E8}"/>
              </a:ext>
            </a:extLst>
          </p:cNvPr>
          <p:cNvSpPr>
            <a:spLocks noGrp="1"/>
          </p:cNvSpPr>
          <p:nvPr>
            <p:ph type="title"/>
          </p:nvPr>
        </p:nvSpPr>
        <p:spPr>
          <a:xfrm>
            <a:off x="684212" y="386672"/>
            <a:ext cx="8534400" cy="1507067"/>
          </a:xfrm>
        </p:spPr>
        <p:txBody>
          <a:bodyPr/>
          <a:lstStyle/>
          <a:p>
            <a:r>
              <a:rPr lang="bg-BG" dirty="0"/>
              <a:t>ПЪРВИ ОПИТ</a:t>
            </a:r>
            <a:endParaRPr lang="en-US" dirty="0"/>
          </a:p>
        </p:txBody>
      </p:sp>
      <p:sp>
        <p:nvSpPr>
          <p:cNvPr id="3" name="Content Placeholder 2">
            <a:extLst>
              <a:ext uri="{FF2B5EF4-FFF2-40B4-BE49-F238E27FC236}">
                <a16:creationId xmlns:a16="http://schemas.microsoft.com/office/drawing/2014/main" id="{60CBC8A2-9635-CB1C-ADD1-CD81CA162A7B}"/>
              </a:ext>
            </a:extLst>
          </p:cNvPr>
          <p:cNvSpPr>
            <a:spLocks noGrp="1"/>
          </p:cNvSpPr>
          <p:nvPr>
            <p:ph idx="1"/>
          </p:nvPr>
        </p:nvSpPr>
        <p:spPr>
          <a:xfrm>
            <a:off x="684212" y="1893739"/>
            <a:ext cx="8534400" cy="3272150"/>
          </a:xfrm>
        </p:spPr>
        <p:txBody>
          <a:bodyPr>
            <a:normAutofit/>
          </a:bodyPr>
          <a:lstStyle/>
          <a:p>
            <a:r>
              <a:rPr lang="en-US" dirty="0">
                <a:solidFill>
                  <a:schemeClr val="tx1">
                    <a:lumMod val="95000"/>
                  </a:schemeClr>
                </a:solidFill>
              </a:rPr>
              <a:t>DQN</a:t>
            </a:r>
            <a:r>
              <a:rPr lang="bg-BG" dirty="0">
                <a:solidFill>
                  <a:schemeClr val="tx1">
                    <a:lumMod val="95000"/>
                  </a:schemeClr>
                </a:solidFill>
              </a:rPr>
              <a:t> агент с възприятия:</a:t>
            </a:r>
          </a:p>
          <a:p>
            <a:pPr lvl="1"/>
            <a:r>
              <a:rPr lang="bg-BG" dirty="0">
                <a:solidFill>
                  <a:schemeClr val="tx1">
                    <a:lumMod val="95000"/>
                  </a:schemeClr>
                </a:solidFill>
              </a:rPr>
              <a:t>Позиция, посоката, в която гледа агентът, и времето оставащо до следващата възможност за изстрел (</a:t>
            </a:r>
            <a:r>
              <a:rPr lang="en-US" i="1" dirty="0">
                <a:solidFill>
                  <a:schemeClr val="tx1">
                    <a:lumMod val="95000"/>
                  </a:schemeClr>
                </a:solidFill>
              </a:rPr>
              <a:t>shot cooldown</a:t>
            </a:r>
            <a:r>
              <a:rPr lang="en-US" dirty="0">
                <a:solidFill>
                  <a:schemeClr val="tx1">
                    <a:lumMod val="95000"/>
                  </a:schemeClr>
                </a:solidFill>
              </a:rPr>
              <a:t>).</a:t>
            </a:r>
          </a:p>
          <a:p>
            <a:pPr lvl="1"/>
            <a:r>
              <a:rPr lang="bg-BG" dirty="0">
                <a:solidFill>
                  <a:schemeClr val="tx1">
                    <a:lumMod val="95000"/>
                  </a:schemeClr>
                </a:solidFill>
              </a:rPr>
              <a:t>Големините, позициите, посоките на движение и скоростите на всички астероиди.</a:t>
            </a:r>
          </a:p>
          <a:p>
            <a:pPr lvl="1"/>
            <a:r>
              <a:rPr lang="bg-BG" dirty="0">
                <a:solidFill>
                  <a:schemeClr val="tx1">
                    <a:lumMod val="95000"/>
                  </a:schemeClr>
                </a:solidFill>
              </a:rPr>
              <a:t>Позициите, посоките на движение и </a:t>
            </a:r>
            <a:r>
              <a:rPr lang="en-US" i="1" dirty="0" err="1">
                <a:solidFill>
                  <a:schemeClr val="tx1">
                    <a:lumMod val="95000"/>
                  </a:schemeClr>
                </a:solidFill>
              </a:rPr>
              <a:t>despawn</a:t>
            </a:r>
            <a:r>
              <a:rPr lang="en-US" dirty="0">
                <a:solidFill>
                  <a:schemeClr val="tx1">
                    <a:lumMod val="95000"/>
                  </a:schemeClr>
                </a:solidFill>
              </a:rPr>
              <a:t> </a:t>
            </a:r>
            <a:r>
              <a:rPr lang="bg-BG" dirty="0">
                <a:solidFill>
                  <a:schemeClr val="tx1">
                    <a:lumMod val="95000"/>
                  </a:schemeClr>
                </a:solidFill>
              </a:rPr>
              <a:t>времето на изстреляните лазери.</a:t>
            </a:r>
          </a:p>
        </p:txBody>
      </p:sp>
    </p:spTree>
    <p:extLst>
      <p:ext uri="{BB962C8B-B14F-4D97-AF65-F5344CB8AC3E}">
        <p14:creationId xmlns:p14="http://schemas.microsoft.com/office/powerpoint/2010/main" val="4245990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96360-40B1-CF00-FFAA-D70DC2EA4D9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CEC00EA-92D1-AFC6-97CF-7D3D09A7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4163" y="562623"/>
            <a:ext cx="7643673" cy="5732754"/>
          </a:xfrm>
          <a:prstGeom prst="rect">
            <a:avLst/>
          </a:prstGeom>
        </p:spPr>
      </p:pic>
    </p:spTree>
    <p:extLst>
      <p:ext uri="{BB962C8B-B14F-4D97-AF65-F5344CB8AC3E}">
        <p14:creationId xmlns:p14="http://schemas.microsoft.com/office/powerpoint/2010/main" val="1270139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488CB-B63C-DE45-8AED-3138C18FAB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5F0CC8-3B1C-AACB-2D6E-76D4F69BD278}"/>
              </a:ext>
            </a:extLst>
          </p:cNvPr>
          <p:cNvSpPr>
            <a:spLocks noGrp="1"/>
          </p:cNvSpPr>
          <p:nvPr>
            <p:ph type="title"/>
          </p:nvPr>
        </p:nvSpPr>
        <p:spPr>
          <a:xfrm>
            <a:off x="684212" y="386672"/>
            <a:ext cx="8534400" cy="1507067"/>
          </a:xfrm>
        </p:spPr>
        <p:txBody>
          <a:bodyPr/>
          <a:lstStyle/>
          <a:p>
            <a:r>
              <a:rPr lang="bg-BG" noProof="0" dirty="0" err="1"/>
              <a:t>ПРОБЛЕм</a:t>
            </a:r>
            <a:endParaRPr lang="bg-BG" noProof="0" dirty="0"/>
          </a:p>
        </p:txBody>
      </p:sp>
      <p:sp>
        <p:nvSpPr>
          <p:cNvPr id="3" name="Content Placeholder 2">
            <a:extLst>
              <a:ext uri="{FF2B5EF4-FFF2-40B4-BE49-F238E27FC236}">
                <a16:creationId xmlns:a16="http://schemas.microsoft.com/office/drawing/2014/main" id="{F2CE9DDA-A7C7-E1FD-C17C-A047643B90F2}"/>
              </a:ext>
            </a:extLst>
          </p:cNvPr>
          <p:cNvSpPr>
            <a:spLocks noGrp="1"/>
          </p:cNvSpPr>
          <p:nvPr>
            <p:ph idx="1"/>
          </p:nvPr>
        </p:nvSpPr>
        <p:spPr>
          <a:xfrm>
            <a:off x="684212" y="1893740"/>
            <a:ext cx="8534400" cy="4129988"/>
          </a:xfrm>
        </p:spPr>
        <p:txBody>
          <a:bodyPr/>
          <a:lstStyle/>
          <a:p>
            <a:r>
              <a:rPr lang="bg-BG" dirty="0">
                <a:solidFill>
                  <a:schemeClr val="tx1">
                    <a:lumMod val="95000"/>
                  </a:schemeClr>
                </a:solidFill>
              </a:rPr>
              <a:t>Оказа се, че тази среда е „трудна за научаване“. Ето някои от възможните причини за това:</a:t>
            </a:r>
          </a:p>
          <a:p>
            <a:pPr lvl="1"/>
            <a:r>
              <a:rPr lang="bg-BG" dirty="0">
                <a:solidFill>
                  <a:schemeClr val="tx1">
                    <a:lumMod val="95000"/>
                  </a:schemeClr>
                </a:solidFill>
              </a:rPr>
              <a:t>Неподходяща </a:t>
            </a:r>
            <a:r>
              <a:rPr lang="en-US" i="1" dirty="0">
                <a:solidFill>
                  <a:schemeClr val="tx1">
                    <a:lumMod val="95000"/>
                  </a:schemeClr>
                </a:solidFill>
              </a:rPr>
              <a:t>reward</a:t>
            </a:r>
            <a:r>
              <a:rPr lang="bg-BG" dirty="0">
                <a:solidFill>
                  <a:schemeClr val="tx1">
                    <a:lumMod val="95000"/>
                  </a:schemeClr>
                </a:solidFill>
              </a:rPr>
              <a:t> система.</a:t>
            </a:r>
          </a:p>
          <a:p>
            <a:pPr lvl="1"/>
            <a:r>
              <a:rPr lang="bg-BG" dirty="0">
                <a:solidFill>
                  <a:schemeClr val="tx1">
                    <a:lumMod val="95000"/>
                  </a:schemeClr>
                </a:solidFill>
              </a:rPr>
              <a:t>Твърде много възможности, които трябва да се изпробват.</a:t>
            </a:r>
          </a:p>
          <a:p>
            <a:pPr lvl="1"/>
            <a:r>
              <a:rPr lang="bg-BG" dirty="0">
                <a:solidFill>
                  <a:schemeClr val="tx1">
                    <a:lumMod val="95000"/>
                  </a:schemeClr>
                </a:solidFill>
              </a:rPr>
              <a:t>Твърде малко тренировъчно време, за да се изследват многото възможности.</a:t>
            </a:r>
          </a:p>
          <a:p>
            <a:pPr lvl="1"/>
            <a:r>
              <a:rPr lang="bg-BG" dirty="0">
                <a:solidFill>
                  <a:schemeClr val="tx1">
                    <a:lumMod val="95000"/>
                  </a:schemeClr>
                </a:solidFill>
              </a:rPr>
              <a:t>Огромно количество начини, по които да се реагира в дадена ситуация, водещи до много сходен резултат. Агентът се обърква и се чуди кой да избере (ще се срещнем отново с този проблем след малко).</a:t>
            </a:r>
          </a:p>
          <a:p>
            <a:endParaRPr lang="en-US" dirty="0">
              <a:solidFill>
                <a:schemeClr val="tx1">
                  <a:lumMod val="95000"/>
                </a:schemeClr>
              </a:solidFill>
            </a:endParaRPr>
          </a:p>
        </p:txBody>
      </p:sp>
    </p:spTree>
    <p:extLst>
      <p:ext uri="{BB962C8B-B14F-4D97-AF65-F5344CB8AC3E}">
        <p14:creationId xmlns:p14="http://schemas.microsoft.com/office/powerpoint/2010/main" val="2880984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667F9-08DD-26F9-3BFE-6B72DFF5C0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2EBDFA-AC80-DF5F-3FE7-02FB5819B486}"/>
              </a:ext>
            </a:extLst>
          </p:cNvPr>
          <p:cNvSpPr>
            <a:spLocks noGrp="1"/>
          </p:cNvSpPr>
          <p:nvPr>
            <p:ph type="title"/>
          </p:nvPr>
        </p:nvSpPr>
        <p:spPr>
          <a:xfrm>
            <a:off x="684212" y="386672"/>
            <a:ext cx="8534400" cy="1507067"/>
          </a:xfrm>
        </p:spPr>
        <p:txBody>
          <a:bodyPr/>
          <a:lstStyle/>
          <a:p>
            <a:r>
              <a:rPr lang="bg-BG" dirty="0"/>
              <a:t>Втори опит</a:t>
            </a:r>
            <a:endParaRPr lang="en-US" dirty="0"/>
          </a:p>
        </p:txBody>
      </p:sp>
      <p:sp>
        <p:nvSpPr>
          <p:cNvPr id="3" name="Content Placeholder 2">
            <a:extLst>
              <a:ext uri="{FF2B5EF4-FFF2-40B4-BE49-F238E27FC236}">
                <a16:creationId xmlns:a16="http://schemas.microsoft.com/office/drawing/2014/main" id="{0F37919B-9D55-9E5D-4E0D-FED626270C88}"/>
              </a:ext>
            </a:extLst>
          </p:cNvPr>
          <p:cNvSpPr>
            <a:spLocks noGrp="1"/>
          </p:cNvSpPr>
          <p:nvPr>
            <p:ph idx="1"/>
          </p:nvPr>
        </p:nvSpPr>
        <p:spPr>
          <a:xfrm>
            <a:off x="684212" y="1593130"/>
            <a:ext cx="4362350" cy="4390981"/>
          </a:xfrm>
        </p:spPr>
        <p:txBody>
          <a:bodyPr>
            <a:normAutofit/>
          </a:bodyPr>
          <a:lstStyle/>
          <a:p>
            <a:r>
              <a:rPr lang="bg-BG" dirty="0">
                <a:solidFill>
                  <a:schemeClr val="tx1">
                    <a:lumMod val="95000"/>
                  </a:schemeClr>
                </a:solidFill>
              </a:rPr>
              <a:t>Започваме едно по едно – агент, който може успешно да уцелва астероиди.</a:t>
            </a:r>
          </a:p>
          <a:p>
            <a:r>
              <a:rPr lang="bg-BG" dirty="0">
                <a:solidFill>
                  <a:schemeClr val="tx1">
                    <a:lumMod val="95000"/>
                  </a:schemeClr>
                </a:solidFill>
              </a:rPr>
              <a:t>Агентът стои в центъра на полето и може да:</a:t>
            </a:r>
          </a:p>
          <a:p>
            <a:pPr lvl="1"/>
            <a:r>
              <a:rPr lang="bg-BG" dirty="0">
                <a:solidFill>
                  <a:schemeClr val="tx1">
                    <a:lumMod val="95000"/>
                  </a:schemeClr>
                </a:solidFill>
              </a:rPr>
              <a:t>Стреля</a:t>
            </a:r>
          </a:p>
          <a:p>
            <a:pPr lvl="1"/>
            <a:r>
              <a:rPr lang="bg-BG" dirty="0">
                <a:solidFill>
                  <a:schemeClr val="tx1">
                    <a:lumMod val="95000"/>
                  </a:schemeClr>
                </a:solidFill>
              </a:rPr>
              <a:t>Се върти около оста си (т.е. две действия - ляво, дясно)</a:t>
            </a:r>
          </a:p>
          <a:p>
            <a:pPr lvl="1"/>
            <a:r>
              <a:rPr lang="bg-BG" dirty="0">
                <a:solidFill>
                  <a:schemeClr val="tx1">
                    <a:lumMod val="95000"/>
                  </a:schemeClr>
                </a:solidFill>
              </a:rPr>
              <a:t>Не прави нищо</a:t>
            </a:r>
          </a:p>
          <a:p>
            <a:r>
              <a:rPr lang="bg-BG" dirty="0">
                <a:solidFill>
                  <a:schemeClr val="tx1">
                    <a:lumMod val="95000"/>
                  </a:schemeClr>
                </a:solidFill>
              </a:rPr>
              <a:t>Има само един астероид.</a:t>
            </a:r>
            <a:endParaRPr lang="en-US" dirty="0">
              <a:solidFill>
                <a:schemeClr val="tx1">
                  <a:lumMod val="95000"/>
                </a:schemeClr>
              </a:solidFill>
            </a:endParaRPr>
          </a:p>
          <a:p>
            <a:r>
              <a:rPr lang="bg-BG" dirty="0">
                <a:solidFill>
                  <a:schemeClr val="tx1">
                    <a:lumMod val="95000"/>
                  </a:schemeClr>
                </a:solidFill>
              </a:rPr>
              <a:t>Средата работи с 30</a:t>
            </a:r>
            <a:r>
              <a:rPr lang="en-US" dirty="0">
                <a:solidFill>
                  <a:schemeClr val="tx1">
                    <a:lumMod val="95000"/>
                  </a:schemeClr>
                </a:solidFill>
              </a:rPr>
              <a:t>fps.</a:t>
            </a:r>
            <a:endParaRPr lang="bg-BG" dirty="0">
              <a:solidFill>
                <a:schemeClr val="tx1">
                  <a:lumMod val="95000"/>
                </a:schemeClr>
              </a:solidFill>
            </a:endParaRPr>
          </a:p>
          <a:p>
            <a:pPr lvl="1"/>
            <a:endParaRPr lang="en-US" dirty="0">
              <a:solidFill>
                <a:schemeClr val="tx1">
                  <a:lumMod val="95000"/>
                </a:schemeClr>
              </a:solidFill>
            </a:endParaRPr>
          </a:p>
        </p:txBody>
      </p:sp>
      <p:pic>
        <p:nvPicPr>
          <p:cNvPr id="5" name="Picture 4">
            <a:extLst>
              <a:ext uri="{FF2B5EF4-FFF2-40B4-BE49-F238E27FC236}">
                <a16:creationId xmlns:a16="http://schemas.microsoft.com/office/drawing/2014/main" id="{876F39BD-2898-8BD6-CB4C-0C6CE7DEC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019" y="880412"/>
            <a:ext cx="6796235" cy="5097176"/>
          </a:xfrm>
          <a:prstGeom prst="rect">
            <a:avLst/>
          </a:prstGeom>
        </p:spPr>
      </p:pic>
    </p:spTree>
    <p:extLst>
      <p:ext uri="{BB962C8B-B14F-4D97-AF65-F5344CB8AC3E}">
        <p14:creationId xmlns:p14="http://schemas.microsoft.com/office/powerpoint/2010/main" val="23076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del_2_gameplay">
            <a:hlinkClick r:id="" action="ppaction://media"/>
            <a:extLst>
              <a:ext uri="{FF2B5EF4-FFF2-40B4-BE49-F238E27FC236}">
                <a16:creationId xmlns:a16="http://schemas.microsoft.com/office/drawing/2014/main" id="{55C85A6D-04C8-5A6A-8886-9773F747098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14291" y="253906"/>
            <a:ext cx="6363418" cy="6350188"/>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40641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CBA67-B513-D9CA-7E42-683CA445BC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0F155-1ECC-3DF0-5841-A8A3E30BD30A}"/>
              </a:ext>
            </a:extLst>
          </p:cNvPr>
          <p:cNvSpPr>
            <a:spLocks noGrp="1"/>
          </p:cNvSpPr>
          <p:nvPr>
            <p:ph type="title"/>
          </p:nvPr>
        </p:nvSpPr>
        <p:spPr>
          <a:xfrm>
            <a:off x="684212" y="386672"/>
            <a:ext cx="8534400" cy="1507067"/>
          </a:xfrm>
        </p:spPr>
        <p:txBody>
          <a:bodyPr/>
          <a:lstStyle/>
          <a:p>
            <a:r>
              <a:rPr lang="bg-BG" dirty="0"/>
              <a:t>Недостатъци</a:t>
            </a:r>
            <a:endParaRPr lang="en-US" dirty="0"/>
          </a:p>
        </p:txBody>
      </p:sp>
      <p:sp>
        <p:nvSpPr>
          <p:cNvPr id="3" name="Content Placeholder 2">
            <a:extLst>
              <a:ext uri="{FF2B5EF4-FFF2-40B4-BE49-F238E27FC236}">
                <a16:creationId xmlns:a16="http://schemas.microsoft.com/office/drawing/2014/main" id="{ADD22222-4D84-AF04-6BB4-03E9292CCAE8}"/>
              </a:ext>
            </a:extLst>
          </p:cNvPr>
          <p:cNvSpPr>
            <a:spLocks noGrp="1"/>
          </p:cNvSpPr>
          <p:nvPr>
            <p:ph idx="1"/>
          </p:nvPr>
        </p:nvSpPr>
        <p:spPr>
          <a:xfrm>
            <a:off x="684212" y="1893740"/>
            <a:ext cx="8534400" cy="3939902"/>
          </a:xfrm>
        </p:spPr>
        <p:txBody>
          <a:bodyPr/>
          <a:lstStyle/>
          <a:p>
            <a:r>
              <a:rPr lang="bg-BG" dirty="0">
                <a:solidFill>
                  <a:schemeClr val="tx1">
                    <a:lumMod val="95000"/>
                  </a:schemeClr>
                </a:solidFill>
              </a:rPr>
              <a:t>Точността на агента не е впечатляваща. Потенциално решение – средата да работи с 60</a:t>
            </a:r>
            <a:r>
              <a:rPr lang="en-US" dirty="0">
                <a:solidFill>
                  <a:schemeClr val="tx1">
                    <a:lumMod val="95000"/>
                  </a:schemeClr>
                </a:solidFill>
              </a:rPr>
              <a:t>fps </a:t>
            </a:r>
            <a:r>
              <a:rPr lang="bg-BG" dirty="0">
                <a:solidFill>
                  <a:schemeClr val="tx1">
                    <a:lumMod val="95000"/>
                  </a:schemeClr>
                </a:solidFill>
              </a:rPr>
              <a:t>например.</a:t>
            </a:r>
          </a:p>
          <a:p>
            <a:r>
              <a:rPr lang="bg-BG" dirty="0">
                <a:solidFill>
                  <a:schemeClr val="tx1">
                    <a:lumMod val="95000"/>
                  </a:schemeClr>
                </a:solidFill>
              </a:rPr>
              <a:t>Дори в крайните епизоди, агентът често получава много ниска или дори нулева награда. Освен точността има поне още един фактор. Понеже изстрелите имат много дълъг живот, те могат да преминат от другата страна на екрана. Това предоставя избора „Дали да стрелям директно или през края на екрана?“. Това води до объркване на агента, което понякога му коства удар с астероид.</a:t>
            </a:r>
          </a:p>
          <a:p>
            <a:endParaRPr lang="en-US" dirty="0">
              <a:solidFill>
                <a:schemeClr val="tx1">
                  <a:lumMod val="95000"/>
                </a:schemeClr>
              </a:solidFill>
            </a:endParaRPr>
          </a:p>
        </p:txBody>
      </p:sp>
    </p:spTree>
    <p:extLst>
      <p:ext uri="{BB962C8B-B14F-4D97-AF65-F5344CB8AC3E}">
        <p14:creationId xmlns:p14="http://schemas.microsoft.com/office/powerpoint/2010/main" val="3409149909"/>
      </p:ext>
    </p:extLst>
  </p:cSld>
  <p:clrMapOvr>
    <a:masterClrMapping/>
  </p:clrMapOvr>
</p:sld>
</file>

<file path=ppt/theme/theme1.xml><?xml version="1.0" encoding="utf-8"?>
<a:theme xmlns:a="http://schemas.openxmlformats.org/drawingml/2006/main" name="Slic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105</TotalTime>
  <Words>421</Words>
  <Application>Microsoft Office PowerPoint</Application>
  <PresentationFormat>Widescreen</PresentationFormat>
  <Paragraphs>36</Paragraphs>
  <Slides>12</Slides>
  <Notes>0</Notes>
  <HiddenSlides>0</HiddenSlides>
  <MMClips>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Century Gothic</vt:lpstr>
      <vt:lpstr>Wingdings 3</vt:lpstr>
      <vt:lpstr>Slice</vt:lpstr>
      <vt:lpstr>DQN Agent in the Asteroids Environment</vt:lpstr>
      <vt:lpstr>Първоначална идея</vt:lpstr>
      <vt:lpstr>PowerPoint Presentation</vt:lpstr>
      <vt:lpstr>ПЪРВИ ОПИТ</vt:lpstr>
      <vt:lpstr>PowerPoint Presentation</vt:lpstr>
      <vt:lpstr>ПРОБЛЕм</vt:lpstr>
      <vt:lpstr>Втори опит</vt:lpstr>
      <vt:lpstr>PowerPoint Presentation</vt:lpstr>
      <vt:lpstr>Недостатъци</vt:lpstr>
      <vt:lpstr>Финален агент</vt:lpstr>
      <vt:lpstr>PowerPoint Presentation</vt:lpstr>
      <vt:lpstr>Изготвил Майкъл зарков</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Zarkov</dc:creator>
  <cp:lastModifiedBy>Michael Zarkov</cp:lastModifiedBy>
  <cp:revision>4</cp:revision>
  <dcterms:created xsi:type="dcterms:W3CDTF">2025-02-13T13:56:41Z</dcterms:created>
  <dcterms:modified xsi:type="dcterms:W3CDTF">2025-02-13T15:42:25Z</dcterms:modified>
</cp:coreProperties>
</file>